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lexandria Semi Bold" panose="020B0604020202020204" charset="-78"/>
      <p:regular r:id="rId11"/>
    </p:embeddedFont>
    <p:embeddedFont>
      <p:font typeface="Sora Light" panose="020B0604020202020204" charset="0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6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21002503" TargetMode="External"/><Relationship Id="rId2" Type="http://schemas.openxmlformats.org/officeDocument/2006/relationships/hyperlink" Target="mailto:gia9.rcoi@mon.zo.gov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483708"/>
            <a:ext cx="7627382" cy="2007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600"/>
              </a:lnSpc>
            </a:pPr>
            <a:r>
              <a:rPr lang="ru-RU" sz="3600" dirty="0">
                <a:cs typeface="Alexandria Semi Bold" panose="020B0604020202020204" charset="-78"/>
              </a:rPr>
              <a:t>Алгоритм действий обучающегося для допуска к государственной итоговой аттестации (ОГЭ)</a:t>
            </a:r>
            <a:br>
              <a:rPr lang="ru-RU" sz="4800" dirty="0"/>
            </a:br>
            <a:br>
              <a:rPr lang="ru-RU" sz="4800" dirty="0"/>
            </a:b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5185694"/>
            <a:ext cx="7627382" cy="572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lexandria Semi Bold" panose="020B0604020202020204" charset="-78"/>
                <a:ea typeface="Sora Light" pitchFamily="34" charset="-122"/>
                <a:cs typeface="Alexandria Semi Bold" panose="020B0604020202020204" charset="-78"/>
              </a:rPr>
              <a:t>Презентация для учащихся 9-х классов и классных руководителей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lexandria Semi Bold" panose="020B0604020202020204" charset="-78"/>
              <a:cs typeface="Alexandria Semi Bold" panose="020B0604020202020204" charset="-78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FD5C41-CA68-4824-B487-B4152289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6" y="21137"/>
            <a:ext cx="3144017" cy="1768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E7DC76-E692-4609-9CF1-324F39808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5974" y="21136"/>
            <a:ext cx="2173700" cy="1086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6534" y="3603785"/>
            <a:ext cx="1039915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600"/>
              </a:lnSpc>
              <a:buNone/>
            </a:pPr>
            <a:r>
              <a:rPr lang="ru-RU" sz="445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1</a:t>
            </a: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. </a:t>
            </a:r>
            <a:r>
              <a:rPr lang="ru-RU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Выбор</a:t>
            </a: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предметов для сдачи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9645253" y="4567118"/>
            <a:ext cx="4226838" cy="2841188"/>
          </a:xfrm>
          <a:prstGeom prst="roundRect">
            <a:avLst>
              <a:gd name="adj" fmla="val 320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2997934" y="4791313"/>
            <a:ext cx="649962" cy="649962"/>
          </a:xfrm>
          <a:prstGeom prst="roundRect">
            <a:avLst>
              <a:gd name="adj" fmla="val 14067108"/>
            </a:avLst>
          </a:prstGeom>
          <a:solidFill>
            <a:srgbClr val="1A2D7A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766" y="4933474"/>
            <a:ext cx="292418" cy="36552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797183" y="565785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Обязательные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869448" y="6143982"/>
            <a:ext cx="377844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Русский язык и математика — сдают все выпускники</a:t>
            </a:r>
            <a:endParaRPr lang="en-US" sz="1700" dirty="0"/>
          </a:p>
        </p:txBody>
      </p:sp>
      <p:sp>
        <p:nvSpPr>
          <p:cNvPr id="9" name="Shape 5"/>
          <p:cNvSpPr/>
          <p:nvPr/>
        </p:nvSpPr>
        <p:spPr>
          <a:xfrm>
            <a:off x="5201841" y="4567118"/>
            <a:ext cx="4226838" cy="2841188"/>
          </a:xfrm>
          <a:prstGeom prst="roundRect">
            <a:avLst>
              <a:gd name="adj" fmla="val 320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8554522" y="4791313"/>
            <a:ext cx="649962" cy="649962"/>
          </a:xfrm>
          <a:prstGeom prst="roundRect">
            <a:avLst>
              <a:gd name="adj" fmla="val 14067108"/>
            </a:avLst>
          </a:prstGeom>
          <a:solidFill>
            <a:srgbClr val="1A2D7A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353" y="4933474"/>
            <a:ext cx="292418" cy="36552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353770" y="565785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По выбору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5426035" y="6143982"/>
            <a:ext cx="377844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2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или </a:t>
            </a:r>
            <a:r>
              <a:rPr lang="en-US" sz="1700" u="sng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более предмета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: обществознание, история, физика, химия, биология, информатика</a:t>
            </a:r>
            <a:endParaRPr lang="en-US" sz="1700" dirty="0"/>
          </a:p>
        </p:txBody>
      </p:sp>
      <p:sp>
        <p:nvSpPr>
          <p:cNvPr id="14" name="Shape 9"/>
          <p:cNvSpPr/>
          <p:nvPr/>
        </p:nvSpPr>
        <p:spPr>
          <a:xfrm>
            <a:off x="758309" y="4567118"/>
            <a:ext cx="4226957" cy="2841188"/>
          </a:xfrm>
          <a:prstGeom prst="roundRect">
            <a:avLst>
              <a:gd name="adj" fmla="val 320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4111109" y="4791313"/>
            <a:ext cx="649962" cy="649962"/>
          </a:xfrm>
          <a:prstGeom prst="roundRect">
            <a:avLst>
              <a:gd name="adj" fmla="val 14067108"/>
            </a:avLst>
          </a:prstGeom>
          <a:solidFill>
            <a:srgbClr val="1A2D7A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941" y="4933474"/>
            <a:ext cx="292418" cy="36552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910358" y="565785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Выбор пути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982504" y="6143982"/>
            <a:ext cx="377856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Зависит от планов — поступление в </a:t>
            </a: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10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класс или колледж</a:t>
            </a:r>
            <a:endParaRPr lang="en-US" sz="17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7363780-7F0A-425D-A173-7C1597550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071" y="57746"/>
            <a:ext cx="4994196" cy="33294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8622D7-BFA2-487C-B210-991EB1D47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26" y="21137"/>
            <a:ext cx="3144017" cy="176851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6FE3D34-5D23-4474-A9E6-C53D09B92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5974" y="21136"/>
            <a:ext cx="2173700" cy="1086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94485" y="1698960"/>
            <a:ext cx="576786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2</a:t>
            </a: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. Подача заявления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2561749"/>
            <a:ext cx="216575" cy="270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lexandria Light" pitchFamily="34" charset="0"/>
                <a:ea typeface="Alexandria Light" pitchFamily="34" charset="-122"/>
                <a:cs typeface="Alexandria Light" pitchFamily="34" charset="-120"/>
              </a:rPr>
              <a:t>01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758309" y="2899291"/>
            <a:ext cx="3720108" cy="30480"/>
          </a:xfrm>
          <a:prstGeom prst="rect">
            <a:avLst/>
          </a:prstGeom>
          <a:solidFill>
            <a:srgbClr val="1A2D7A"/>
          </a:solidFill>
          <a:ln/>
        </p:spPr>
      </p:sp>
      <p:sp>
        <p:nvSpPr>
          <p:cNvPr id="5" name="Text 3"/>
          <p:cNvSpPr/>
          <p:nvPr/>
        </p:nvSpPr>
        <p:spPr>
          <a:xfrm>
            <a:off x="758309" y="306847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Срок подачи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309" y="3641288"/>
            <a:ext cx="372010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До </a:t>
            </a: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1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марта — важная дата!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4694992" y="2561749"/>
            <a:ext cx="216575" cy="270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lexandria Light" pitchFamily="34" charset="0"/>
                <a:ea typeface="Alexandria Light" pitchFamily="34" charset="-122"/>
                <a:cs typeface="Alexandria Light" pitchFamily="34" charset="-120"/>
              </a:rPr>
              <a:t>02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694992" y="2899291"/>
            <a:ext cx="3720108" cy="30480"/>
          </a:xfrm>
          <a:prstGeom prst="rect">
            <a:avLst/>
          </a:prstGeom>
          <a:solidFill>
            <a:srgbClr val="1A2D7A"/>
          </a:solidFill>
          <a:ln/>
        </p:spPr>
      </p:sp>
      <p:sp>
        <p:nvSpPr>
          <p:cNvPr id="9" name="Text 7"/>
          <p:cNvSpPr/>
          <p:nvPr/>
        </p:nvSpPr>
        <p:spPr>
          <a:xfrm>
            <a:off x="4694992" y="306847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Что указать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694992" y="3641288"/>
            <a:ext cx="372010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Предметы для сдачи, личные данные, особые условия проведения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58309" y="5060394"/>
            <a:ext cx="216575" cy="270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lexandria Light" pitchFamily="34" charset="0"/>
                <a:ea typeface="Alexandria Light" pitchFamily="34" charset="-122"/>
                <a:cs typeface="Alexandria Light" pitchFamily="34" charset="-120"/>
              </a:rPr>
              <a:t>03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58309" y="5397937"/>
            <a:ext cx="7656790" cy="30480"/>
          </a:xfrm>
          <a:prstGeom prst="rect">
            <a:avLst/>
          </a:prstGeom>
          <a:solidFill>
            <a:srgbClr val="1A2D7A"/>
          </a:solidFill>
          <a:ln/>
        </p:spPr>
      </p:sp>
      <p:sp>
        <p:nvSpPr>
          <p:cNvPr id="13" name="Text 11"/>
          <p:cNvSpPr/>
          <p:nvPr/>
        </p:nvSpPr>
        <p:spPr>
          <a:xfrm>
            <a:off x="758309" y="556712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Где подавать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58309" y="6139934"/>
            <a:ext cx="765679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</a:t>
            </a:r>
            <a:r>
              <a:rPr lang="ru-RU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</a:t>
            </a:r>
            <a:r>
              <a:rPr lang="en-US" sz="17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ашей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школе через классного руководителя</a:t>
            </a:r>
            <a:endParaRPr lang="en-US" sz="17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069" y="944546"/>
            <a:ext cx="5507570" cy="550757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438680" y="6506692"/>
            <a:ext cx="4928235" cy="1613892"/>
          </a:xfrm>
          <a:prstGeom prst="roundRect">
            <a:avLst>
              <a:gd name="adj" fmla="val 5638"/>
            </a:avLst>
          </a:prstGeom>
          <a:solidFill>
            <a:srgbClr val="C0CAF2"/>
          </a:solidFill>
          <a:ln/>
        </p:spPr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932" y="5416391"/>
            <a:ext cx="270748" cy="216575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10004631" y="6793573"/>
            <a:ext cx="4007763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Важно!</a:t>
            </a:r>
            <a:r>
              <a:rPr lang="en-US" sz="17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Не пропустите срок — после 1 марта изменить список предметов будет невозможно</a:t>
            </a:r>
            <a:endParaRPr lang="en-US" sz="17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3A05C57-E8DC-4D6D-A4D4-0E5750082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26" y="21137"/>
            <a:ext cx="3144017" cy="17685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FB8EA7-87E5-4451-AE17-FCF11203B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5974" y="21136"/>
            <a:ext cx="2173700" cy="1086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18188" y="1304171"/>
            <a:ext cx="745748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3</a:t>
            </a: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. Подготовка к экзаменам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2079903"/>
            <a:ext cx="7627382" cy="1673662"/>
          </a:xfrm>
          <a:prstGeom prst="roundRect">
            <a:avLst>
              <a:gd name="adj" fmla="val 5437"/>
            </a:avLst>
          </a:prstGeom>
          <a:solidFill>
            <a:srgbClr val="FFFAFA"/>
          </a:solidFill>
          <a:ln w="30480">
            <a:solidFill>
              <a:srgbClr val="BBC2DC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88789" y="2110383"/>
            <a:ext cx="866537" cy="1612702"/>
          </a:xfrm>
          <a:prstGeom prst="roundRect">
            <a:avLst>
              <a:gd name="adj" fmla="val 6280"/>
            </a:avLst>
          </a:prstGeom>
          <a:solidFill>
            <a:srgbClr val="D5DCF6"/>
          </a:solidFill>
          <a:ln/>
        </p:spPr>
      </p:sp>
      <p:sp>
        <p:nvSpPr>
          <p:cNvPr id="6" name="Text 3"/>
          <p:cNvSpPr/>
          <p:nvPr/>
        </p:nvSpPr>
        <p:spPr>
          <a:xfrm>
            <a:off x="1055727" y="2813090"/>
            <a:ext cx="324922" cy="406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550" dirty="0"/>
          </a:p>
        </p:txBody>
      </p:sp>
      <p:sp>
        <p:nvSpPr>
          <p:cNvPr id="7" name="Text 4"/>
          <p:cNvSpPr/>
          <p:nvPr/>
        </p:nvSpPr>
        <p:spPr>
          <a:xfrm>
            <a:off x="1871901" y="2326958"/>
            <a:ext cx="372498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Изучите материалы ФИПИ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871901" y="2813090"/>
            <a:ext cx="648331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Демоверсии и спецификации экзаменов — ваш главный ориентир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758309" y="3970139"/>
            <a:ext cx="7627382" cy="1326952"/>
          </a:xfrm>
          <a:prstGeom prst="roundRect">
            <a:avLst>
              <a:gd name="adj" fmla="val 6858"/>
            </a:avLst>
          </a:prstGeom>
          <a:solidFill>
            <a:srgbClr val="FFFAFA"/>
          </a:solidFill>
          <a:ln w="30480">
            <a:solidFill>
              <a:srgbClr val="BBC2DC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88789" y="4000619"/>
            <a:ext cx="866537" cy="1265992"/>
          </a:xfrm>
          <a:prstGeom prst="roundRect">
            <a:avLst>
              <a:gd name="adj" fmla="val 6280"/>
            </a:avLst>
          </a:prstGeom>
          <a:solidFill>
            <a:srgbClr val="D5DCF6"/>
          </a:solidFill>
          <a:ln/>
        </p:spPr>
      </p:sp>
      <p:sp>
        <p:nvSpPr>
          <p:cNvPr id="11" name="Text 8"/>
          <p:cNvSpPr/>
          <p:nvPr/>
        </p:nvSpPr>
        <p:spPr>
          <a:xfrm>
            <a:off x="1055727" y="4430435"/>
            <a:ext cx="324922" cy="406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550" dirty="0"/>
          </a:p>
        </p:txBody>
      </p:sp>
      <p:sp>
        <p:nvSpPr>
          <p:cNvPr id="12" name="Text 9"/>
          <p:cNvSpPr/>
          <p:nvPr/>
        </p:nvSpPr>
        <p:spPr>
          <a:xfrm>
            <a:off x="1871901" y="4217194"/>
            <a:ext cx="475416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Решайте тренировочные задания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871901" y="4703326"/>
            <a:ext cx="648331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Регулярная практика — ключ к успеху на экзамене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758309" y="5513665"/>
            <a:ext cx="7627382" cy="1673662"/>
          </a:xfrm>
          <a:prstGeom prst="roundRect">
            <a:avLst>
              <a:gd name="adj" fmla="val 5437"/>
            </a:avLst>
          </a:prstGeom>
          <a:solidFill>
            <a:srgbClr val="FFFAFA"/>
          </a:solidFill>
          <a:ln w="30480">
            <a:solidFill>
              <a:srgbClr val="BBC2DC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788789" y="5544145"/>
            <a:ext cx="866537" cy="1612702"/>
          </a:xfrm>
          <a:prstGeom prst="roundRect">
            <a:avLst>
              <a:gd name="adj" fmla="val 6280"/>
            </a:avLst>
          </a:prstGeom>
          <a:solidFill>
            <a:srgbClr val="D5DCF6"/>
          </a:solidFill>
          <a:ln/>
        </p:spPr>
      </p:sp>
      <p:sp>
        <p:nvSpPr>
          <p:cNvPr id="16" name="Text 13"/>
          <p:cNvSpPr/>
          <p:nvPr/>
        </p:nvSpPr>
        <p:spPr>
          <a:xfrm>
            <a:off x="1055727" y="6147316"/>
            <a:ext cx="324922" cy="406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5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550" dirty="0"/>
          </a:p>
        </p:txBody>
      </p:sp>
      <p:sp>
        <p:nvSpPr>
          <p:cNvPr id="17" name="Text 14"/>
          <p:cNvSpPr/>
          <p:nvPr/>
        </p:nvSpPr>
        <p:spPr>
          <a:xfrm>
            <a:off x="1871901" y="5760720"/>
            <a:ext cx="338625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Участвуйте в пробниках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1871901" y="6246852"/>
            <a:ext cx="648331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Пробные экзамены и консультации помогут понять формат и преодолеть волнение</a:t>
            </a:r>
            <a:endParaRPr lang="en-US" sz="17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1EA45F-D3C7-4D9E-9D99-60F1932D5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6" y="21137"/>
            <a:ext cx="3144017" cy="17685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FC40FF-A6C0-4C17-BBEB-3A86B2641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5974" y="21136"/>
            <a:ext cx="2173700" cy="1086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769" y="-1"/>
            <a:ext cx="5781151" cy="867172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26029" y="1160107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4</a:t>
            </a: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. Уведомление и день экзамена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02030" y="2849047"/>
            <a:ext cx="30480" cy="4281726"/>
          </a:xfrm>
          <a:prstGeom prst="roundRect">
            <a:avLst>
              <a:gd name="adj" fmla="val 298550"/>
            </a:avLst>
          </a:prstGeom>
          <a:solidFill>
            <a:srgbClr val="BBC2DC"/>
          </a:solidFill>
          <a:ln/>
        </p:spPr>
      </p:sp>
      <p:sp>
        <p:nvSpPr>
          <p:cNvPr id="5" name="Shape 2"/>
          <p:cNvSpPr/>
          <p:nvPr/>
        </p:nvSpPr>
        <p:spPr>
          <a:xfrm>
            <a:off x="1215271" y="3077528"/>
            <a:ext cx="649962" cy="30480"/>
          </a:xfrm>
          <a:prstGeom prst="roundRect">
            <a:avLst>
              <a:gd name="adj" fmla="val 298550"/>
            </a:avLst>
          </a:prstGeom>
          <a:solidFill>
            <a:srgbClr val="BBC2DC"/>
          </a:solidFill>
          <a:ln/>
        </p:spPr>
      </p:sp>
      <p:sp>
        <p:nvSpPr>
          <p:cNvPr id="6" name="Shape 3"/>
          <p:cNvSpPr/>
          <p:nvPr/>
        </p:nvSpPr>
        <p:spPr>
          <a:xfrm>
            <a:off x="758309" y="2849047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27699" y="2939417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085261" y="292346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 </a:t>
            </a:r>
            <a:r>
              <a:rPr lang="en-US" sz="2200" dirty="0">
                <a:solidFill>
                  <a:srgbClr val="3B3535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1–2 </a:t>
            </a: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недели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085261" y="3409593"/>
            <a:ext cx="63004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Получение уведомления с датами, временем и местом проведения экзаменов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15271" y="4764762"/>
            <a:ext cx="649962" cy="30480"/>
          </a:xfrm>
          <a:prstGeom prst="roundRect">
            <a:avLst>
              <a:gd name="adj" fmla="val 298550"/>
            </a:avLst>
          </a:prstGeom>
          <a:solidFill>
            <a:srgbClr val="BBC2DC"/>
          </a:solidFill>
          <a:ln/>
        </p:spPr>
      </p:sp>
      <p:sp>
        <p:nvSpPr>
          <p:cNvPr id="11" name="Shape 8"/>
          <p:cNvSpPr/>
          <p:nvPr/>
        </p:nvSpPr>
        <p:spPr>
          <a:xfrm>
            <a:off x="758309" y="453628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30997" y="4622959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085261" y="461069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День экзамена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085261" y="5096828"/>
            <a:ext cx="63004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Возьмите с собой: паспорт, пропуск, чёрную гелевую ручку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15271" y="6105287"/>
            <a:ext cx="649962" cy="30480"/>
          </a:xfrm>
          <a:prstGeom prst="roundRect">
            <a:avLst>
              <a:gd name="adj" fmla="val 298550"/>
            </a:avLst>
          </a:prstGeom>
          <a:solidFill>
            <a:srgbClr val="BBC2DC"/>
          </a:solidFill>
          <a:ln/>
        </p:spPr>
      </p:sp>
      <p:sp>
        <p:nvSpPr>
          <p:cNvPr id="16" name="Shape 13"/>
          <p:cNvSpPr/>
          <p:nvPr/>
        </p:nvSpPr>
        <p:spPr>
          <a:xfrm>
            <a:off x="758309" y="5876806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46236" y="5921990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085261" y="595122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На экзамене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085261" y="6437352"/>
            <a:ext cx="63004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Строго соблюдайте правила поведения — это влияет на результат</a:t>
            </a:r>
            <a:endParaRPr lang="en-US" sz="17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305A89-89D8-42E2-8A6D-E2124DF23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6" y="21137"/>
            <a:ext cx="3144017" cy="17685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831C2EC-1E28-4E63-B395-5E764904B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5974" y="21136"/>
            <a:ext cx="2173700" cy="1086850"/>
          </a:xfrm>
          <a:prstGeom prst="rect">
            <a:avLst/>
          </a:prstGeom>
        </p:spPr>
      </p:pic>
      <p:sp>
        <p:nvSpPr>
          <p:cNvPr id="25" name="Text 4">
            <a:extLst>
              <a:ext uri="{FF2B5EF4-FFF2-40B4-BE49-F238E27FC236}">
                <a16:creationId xmlns:a16="http://schemas.microsoft.com/office/drawing/2014/main" id="{5B689109-7584-4935-9688-CD245720A945}"/>
              </a:ext>
            </a:extLst>
          </p:cNvPr>
          <p:cNvSpPr/>
          <p:nvPr/>
        </p:nvSpPr>
        <p:spPr>
          <a:xfrm>
            <a:off x="1025604" y="2459891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54790" y="1506557"/>
            <a:ext cx="1132082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5</a:t>
            </a: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. Результаты и возможность пересдачи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98" y="1949649"/>
            <a:ext cx="4888468" cy="488846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587139" y="218932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659826" y="2219265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8291155" y="2263735"/>
            <a:ext cx="347233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Публикация результатов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8291155" y="2836545"/>
            <a:ext cx="558855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 школе и на региональном портале — следите за объявлениями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587139" y="396323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9826" y="3993178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291155" y="403764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Апелляция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291155" y="4610457"/>
            <a:ext cx="558855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При несогласии можно подать в течение</a:t>
            </a: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 2 </a:t>
            </a:r>
            <a:r>
              <a:rPr lang="en-US" sz="17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рабочих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700" dirty="0" err="1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дней</a:t>
            </a:r>
            <a:r>
              <a:rPr lang="ru-RU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после получения результатов 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587139" y="5737146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659826" y="5767090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8291155" y="581156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Пересдача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8291155" y="6384369"/>
            <a:ext cx="558855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Обязательные предметы можно пересдать в резервные дни июня или в сентябре</a:t>
            </a:r>
            <a:endParaRPr lang="en-US" sz="17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A4970E-0237-43B5-AFD5-687977DB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6" y="21137"/>
            <a:ext cx="3144017" cy="17685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4ECFC7-B087-470A-B2EE-B5CFC8634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5974" y="21136"/>
            <a:ext cx="2173700" cy="1086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22734" y="1320660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Times New Roman" panose="02020603050405020304" pitchFamily="18" charset="0"/>
                <a:ea typeface="Alexandria Semi Bold" pitchFamily="34" charset="-122"/>
                <a:cs typeface="Times New Roman" panose="02020603050405020304" pitchFamily="18" charset="0"/>
              </a:rPr>
              <a:t>6</a:t>
            </a: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. Получение аттестата — ваша цель!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2958465"/>
            <a:ext cx="7627382" cy="1627942"/>
          </a:xfrm>
          <a:prstGeom prst="roundRect">
            <a:avLst>
              <a:gd name="adj" fmla="val 5590"/>
            </a:avLst>
          </a:prstGeom>
          <a:solidFill>
            <a:srgbClr val="1A2D7A"/>
          </a:solidFill>
          <a:ln w="7620">
            <a:solidFill>
              <a:srgbClr val="334693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2504" y="318266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Условие получения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82504" y="3668792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Успешная сдача ОГЭ по обязательным предметам — русскому языку и математике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58309" y="4802981"/>
            <a:ext cx="7627382" cy="1627942"/>
          </a:xfrm>
          <a:prstGeom prst="roundRect">
            <a:avLst>
              <a:gd name="adj" fmla="val 5590"/>
            </a:avLst>
          </a:prstGeom>
          <a:solidFill>
            <a:srgbClr val="1A2D7A"/>
          </a:solidFill>
          <a:ln w="7620">
            <a:solidFill>
              <a:srgbClr val="33469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82504" y="502717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Что дальше?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82504" y="5513308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 аттестатом открываются двери: поступление в колледж или продолжение обучения в </a:t>
            </a:r>
            <a:r>
              <a:rPr lang="en-US" sz="1700" dirty="0">
                <a:solidFill>
                  <a:srgbClr val="FFFFFF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10</a:t>
            </a:r>
            <a:r>
              <a:rPr lang="en-US" sz="1700" dirty="0">
                <a:solidFill>
                  <a:srgbClr val="FFFFFF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классе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58309" y="6674644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Успехов на экзаменах! Вы справитесь!</a:t>
            </a: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🎓</a:t>
            </a:r>
            <a:endParaRPr lang="en-US" sz="17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FC1A55-8CBD-4A44-9F92-72C33B7AF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974" y="21136"/>
            <a:ext cx="2173700" cy="10868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126D1-CE20-44B4-9ED9-65ADE099F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26" y="21137"/>
            <a:ext cx="3144017" cy="17685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42E76-4462-449B-93DC-709F7728640D}"/>
              </a:ext>
            </a:extLst>
          </p:cNvPr>
          <p:cNvSpPr txBox="1"/>
          <p:nvPr/>
        </p:nvSpPr>
        <p:spPr>
          <a:xfrm>
            <a:off x="4675019" y="340151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latin typeface="Alexandria Light"/>
                <a:cs typeface="Alexandria Semi Bold" panose="020B0604020202020204" charset="-78"/>
              </a:rPr>
              <a:t>Контактные данные</a:t>
            </a:r>
          </a:p>
        </p:txBody>
      </p:sp>
      <p:sp>
        <p:nvSpPr>
          <p:cNvPr id="29" name="Shape 1">
            <a:extLst>
              <a:ext uri="{FF2B5EF4-FFF2-40B4-BE49-F238E27FC236}">
                <a16:creationId xmlns:a16="http://schemas.microsoft.com/office/drawing/2014/main" id="{449DF10F-ED98-47FE-A5DA-321DE4BD452C}"/>
              </a:ext>
            </a:extLst>
          </p:cNvPr>
          <p:cNvSpPr/>
          <p:nvPr/>
        </p:nvSpPr>
        <p:spPr>
          <a:xfrm>
            <a:off x="205650" y="1784803"/>
            <a:ext cx="7627382" cy="1673662"/>
          </a:xfrm>
          <a:prstGeom prst="roundRect">
            <a:avLst>
              <a:gd name="adj" fmla="val 5437"/>
            </a:avLst>
          </a:prstGeom>
          <a:solidFill>
            <a:srgbClr val="FFFAFA"/>
          </a:solidFill>
          <a:ln w="30480">
            <a:solidFill>
              <a:srgbClr val="BBC2DC"/>
            </a:solidFill>
            <a:prstDash val="solid"/>
          </a:ln>
        </p:spPr>
      </p:sp>
      <p:sp>
        <p:nvSpPr>
          <p:cNvPr id="30" name="Shape 2">
            <a:extLst>
              <a:ext uri="{FF2B5EF4-FFF2-40B4-BE49-F238E27FC236}">
                <a16:creationId xmlns:a16="http://schemas.microsoft.com/office/drawing/2014/main" id="{95A45080-A3AC-4719-963A-67689BD7C7C2}"/>
              </a:ext>
            </a:extLst>
          </p:cNvPr>
          <p:cNvSpPr/>
          <p:nvPr/>
        </p:nvSpPr>
        <p:spPr>
          <a:xfrm>
            <a:off x="236130" y="1815283"/>
            <a:ext cx="866537" cy="1612702"/>
          </a:xfrm>
          <a:prstGeom prst="roundRect">
            <a:avLst>
              <a:gd name="adj" fmla="val 6280"/>
            </a:avLst>
          </a:prstGeom>
          <a:solidFill>
            <a:srgbClr val="D5DCF6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55CC3DA7-AF68-460C-90D9-272C33B16548}"/>
              </a:ext>
            </a:extLst>
          </p:cNvPr>
          <p:cNvSpPr/>
          <p:nvPr/>
        </p:nvSpPr>
        <p:spPr>
          <a:xfrm>
            <a:off x="1288762" y="1737182"/>
            <a:ext cx="372498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32" name="Text 5">
            <a:extLst>
              <a:ext uri="{FF2B5EF4-FFF2-40B4-BE49-F238E27FC236}">
                <a16:creationId xmlns:a16="http://schemas.microsoft.com/office/drawing/2014/main" id="{B9F5C36C-ACE1-4CF1-BD27-2AE30657A046}"/>
              </a:ext>
            </a:extLst>
          </p:cNvPr>
          <p:cNvSpPr/>
          <p:nvPr/>
        </p:nvSpPr>
        <p:spPr>
          <a:xfrm>
            <a:off x="1319242" y="2581037"/>
            <a:ext cx="6955352" cy="830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8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Номер телефона - </a:t>
            </a:r>
            <a:r>
              <a:rPr lang="ru-RU" sz="28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</a:rPr>
              <a:t>+79902717911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6">
            <a:extLst>
              <a:ext uri="{FF2B5EF4-FFF2-40B4-BE49-F238E27FC236}">
                <a16:creationId xmlns:a16="http://schemas.microsoft.com/office/drawing/2014/main" id="{CB0B90EB-7954-40FF-9B5C-83277F89AEFE}"/>
              </a:ext>
            </a:extLst>
          </p:cNvPr>
          <p:cNvSpPr/>
          <p:nvPr/>
        </p:nvSpPr>
        <p:spPr>
          <a:xfrm>
            <a:off x="205650" y="3675039"/>
            <a:ext cx="7627382" cy="1326952"/>
          </a:xfrm>
          <a:prstGeom prst="roundRect">
            <a:avLst>
              <a:gd name="adj" fmla="val 6858"/>
            </a:avLst>
          </a:prstGeom>
          <a:solidFill>
            <a:srgbClr val="FFFAFA"/>
          </a:solidFill>
          <a:ln w="3048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4" name="Shape 7">
            <a:extLst>
              <a:ext uri="{FF2B5EF4-FFF2-40B4-BE49-F238E27FC236}">
                <a16:creationId xmlns:a16="http://schemas.microsoft.com/office/drawing/2014/main" id="{0C6807CE-9465-4932-A593-626E7234E8B9}"/>
              </a:ext>
            </a:extLst>
          </p:cNvPr>
          <p:cNvSpPr/>
          <p:nvPr/>
        </p:nvSpPr>
        <p:spPr>
          <a:xfrm>
            <a:off x="236130" y="3705519"/>
            <a:ext cx="866537" cy="1265992"/>
          </a:xfrm>
          <a:prstGeom prst="roundRect">
            <a:avLst>
              <a:gd name="adj" fmla="val 6280"/>
            </a:avLst>
          </a:prstGeom>
          <a:solidFill>
            <a:srgbClr val="D5DCF6"/>
          </a:solidFill>
          <a:ln/>
        </p:spPr>
      </p:sp>
      <p:sp>
        <p:nvSpPr>
          <p:cNvPr id="35" name="Text 9">
            <a:extLst>
              <a:ext uri="{FF2B5EF4-FFF2-40B4-BE49-F238E27FC236}">
                <a16:creationId xmlns:a16="http://schemas.microsoft.com/office/drawing/2014/main" id="{2C5A07DB-622B-4661-9E4B-3336D46D9CDA}"/>
              </a:ext>
            </a:extLst>
          </p:cNvPr>
          <p:cNvSpPr/>
          <p:nvPr/>
        </p:nvSpPr>
        <p:spPr>
          <a:xfrm>
            <a:off x="1319242" y="3922094"/>
            <a:ext cx="475416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ru-RU" sz="28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Электронная почта</a:t>
            </a:r>
            <a:endParaRPr lang="en-US" sz="2800" dirty="0"/>
          </a:p>
        </p:txBody>
      </p:sp>
      <p:sp>
        <p:nvSpPr>
          <p:cNvPr id="36" name="Text 10">
            <a:extLst>
              <a:ext uri="{FF2B5EF4-FFF2-40B4-BE49-F238E27FC236}">
                <a16:creationId xmlns:a16="http://schemas.microsoft.com/office/drawing/2014/main" id="{5E86CB92-9727-40C7-A359-5792C1037F5C}"/>
              </a:ext>
            </a:extLst>
          </p:cNvPr>
          <p:cNvSpPr/>
          <p:nvPr/>
        </p:nvSpPr>
        <p:spPr>
          <a:xfrm>
            <a:off x="1319242" y="4408226"/>
            <a:ext cx="648331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  <a:hlinkClick r:id="rId2"/>
              </a:rPr>
              <a:t>gia</a:t>
            </a:r>
            <a:r>
              <a:rPr lang="ru-RU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  <a:hlinkClick r:id="rId2"/>
              </a:rPr>
              <a:t>9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  <a:hlinkClick r:id="rId2"/>
              </a:rPr>
              <a:t>.rcoi@mon.zo.gov.ru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hape 11">
            <a:extLst>
              <a:ext uri="{FF2B5EF4-FFF2-40B4-BE49-F238E27FC236}">
                <a16:creationId xmlns:a16="http://schemas.microsoft.com/office/drawing/2014/main" id="{6D0781A4-E553-4114-A3AF-E1CE6821A4E3}"/>
              </a:ext>
            </a:extLst>
          </p:cNvPr>
          <p:cNvSpPr/>
          <p:nvPr/>
        </p:nvSpPr>
        <p:spPr>
          <a:xfrm>
            <a:off x="205650" y="5218565"/>
            <a:ext cx="7627382" cy="1673662"/>
          </a:xfrm>
          <a:prstGeom prst="roundRect">
            <a:avLst>
              <a:gd name="adj" fmla="val 5437"/>
            </a:avLst>
          </a:prstGeom>
          <a:solidFill>
            <a:srgbClr val="FFFAFA"/>
          </a:solidFill>
          <a:ln w="30480">
            <a:solidFill>
              <a:srgbClr val="BBC2DC"/>
            </a:solidFill>
            <a:prstDash val="solid"/>
          </a:ln>
        </p:spPr>
      </p:sp>
      <p:sp>
        <p:nvSpPr>
          <p:cNvPr id="38" name="Shape 12">
            <a:extLst>
              <a:ext uri="{FF2B5EF4-FFF2-40B4-BE49-F238E27FC236}">
                <a16:creationId xmlns:a16="http://schemas.microsoft.com/office/drawing/2014/main" id="{F397CC92-D25C-4736-AA41-0283E183D1A8}"/>
              </a:ext>
            </a:extLst>
          </p:cNvPr>
          <p:cNvSpPr/>
          <p:nvPr/>
        </p:nvSpPr>
        <p:spPr>
          <a:xfrm>
            <a:off x="236130" y="5249045"/>
            <a:ext cx="866537" cy="1612702"/>
          </a:xfrm>
          <a:prstGeom prst="roundRect">
            <a:avLst>
              <a:gd name="adj" fmla="val 6280"/>
            </a:avLst>
          </a:prstGeom>
          <a:solidFill>
            <a:srgbClr val="D5DCF6"/>
          </a:solidFill>
          <a:ln/>
        </p:spPr>
      </p:sp>
      <p:sp>
        <p:nvSpPr>
          <p:cNvPr id="39" name="Text 14">
            <a:extLst>
              <a:ext uri="{FF2B5EF4-FFF2-40B4-BE49-F238E27FC236}">
                <a16:creationId xmlns:a16="http://schemas.microsoft.com/office/drawing/2014/main" id="{A4F6BB0F-CE8B-4B9F-B556-03E6CAD057E6}"/>
              </a:ext>
            </a:extLst>
          </p:cNvPr>
          <p:cNvSpPr/>
          <p:nvPr/>
        </p:nvSpPr>
        <p:spPr>
          <a:xfrm>
            <a:off x="1288762" y="5170944"/>
            <a:ext cx="338625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ru-RU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Сообщество во </a:t>
            </a:r>
            <a:r>
              <a:rPr lang="ru-RU" sz="2200" dirty="0" err="1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Вконтакте</a:t>
            </a:r>
            <a:endParaRPr lang="en-US" sz="2200" dirty="0"/>
          </a:p>
        </p:txBody>
      </p:sp>
      <p:sp>
        <p:nvSpPr>
          <p:cNvPr id="40" name="Text 15">
            <a:extLst>
              <a:ext uri="{FF2B5EF4-FFF2-40B4-BE49-F238E27FC236}">
                <a16:creationId xmlns:a16="http://schemas.microsoft.com/office/drawing/2014/main" id="{04659FA7-7936-4823-ACD9-76A8455FDE40}"/>
              </a:ext>
            </a:extLst>
          </p:cNvPr>
          <p:cNvSpPr/>
          <p:nvPr/>
        </p:nvSpPr>
        <p:spPr>
          <a:xfrm>
            <a:off x="1288762" y="5657076"/>
            <a:ext cx="648331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  <a:hlinkClick r:id="rId3"/>
              </a:rPr>
              <a:t>https://vk.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  <a:hlinkClick r:id="rId3"/>
              </a:rPr>
              <a:t>com</a:t>
            </a:r>
            <a:r>
              <a:rPr lang="en-US" sz="1700" dirty="0">
                <a:solidFill>
                  <a:srgbClr val="3B3535"/>
                </a:solidFill>
                <a:latin typeface="Times New Roman" panose="02020603050405020304" pitchFamily="18" charset="0"/>
                <a:ea typeface="Sora Light" pitchFamily="34" charset="-122"/>
                <a:cs typeface="Times New Roman" panose="02020603050405020304" pitchFamily="18" charset="0"/>
                <a:hlinkClick r:id="rId3"/>
              </a:rPr>
              <a:t>/club221002503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ED2E130-8295-4450-B806-9CFEB04F2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974" y="21136"/>
            <a:ext cx="2173700" cy="108685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46E6A28-5258-4C40-A50F-D716466EE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26" y="21137"/>
            <a:ext cx="3144017" cy="1768510"/>
          </a:xfrm>
          <a:prstGeom prst="rect">
            <a:avLst/>
          </a:prstGeom>
        </p:spPr>
      </p:pic>
      <p:sp>
        <p:nvSpPr>
          <p:cNvPr id="67" name="Text 4">
            <a:extLst>
              <a:ext uri="{FF2B5EF4-FFF2-40B4-BE49-F238E27FC236}">
                <a16:creationId xmlns:a16="http://schemas.microsoft.com/office/drawing/2014/main" id="{485EED04-E057-490E-BF0E-012CC036D7D9}"/>
              </a:ext>
            </a:extLst>
          </p:cNvPr>
          <p:cNvSpPr/>
          <p:nvPr/>
        </p:nvSpPr>
        <p:spPr>
          <a:xfrm>
            <a:off x="189248" y="2472806"/>
            <a:ext cx="925711" cy="1164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8" name="Text 9">
            <a:extLst>
              <a:ext uri="{FF2B5EF4-FFF2-40B4-BE49-F238E27FC236}">
                <a16:creationId xmlns:a16="http://schemas.microsoft.com/office/drawing/2014/main" id="{954EC053-45C5-4E63-A2A5-602100C6C09C}"/>
              </a:ext>
            </a:extLst>
          </p:cNvPr>
          <p:cNvSpPr/>
          <p:nvPr/>
        </p:nvSpPr>
        <p:spPr>
          <a:xfrm>
            <a:off x="498364" y="4195406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69" name="Text 14">
            <a:extLst>
              <a:ext uri="{FF2B5EF4-FFF2-40B4-BE49-F238E27FC236}">
                <a16:creationId xmlns:a16="http://schemas.microsoft.com/office/drawing/2014/main" id="{51F1BA7F-C3DD-4043-B940-AF69390788CB}"/>
              </a:ext>
            </a:extLst>
          </p:cNvPr>
          <p:cNvSpPr/>
          <p:nvPr/>
        </p:nvSpPr>
        <p:spPr>
          <a:xfrm>
            <a:off x="498364" y="5962712"/>
            <a:ext cx="342067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650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ED1431F-9998-461F-9576-D7D2E43C6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1400" y="1784803"/>
            <a:ext cx="5111282" cy="51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2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340</Words>
  <Application>Microsoft Office PowerPoint</Application>
  <PresentationFormat>Произвольный</PresentationFormat>
  <Paragraphs>72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Sora Light</vt:lpstr>
      <vt:lpstr>Alexandria Light</vt:lpstr>
      <vt:lpstr>Alexandria Semi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Professional</dc:creator>
  <cp:lastModifiedBy>Степанова Галина Васильевна</cp:lastModifiedBy>
  <cp:revision>13</cp:revision>
  <dcterms:created xsi:type="dcterms:W3CDTF">2025-10-16T07:09:05Z</dcterms:created>
  <dcterms:modified xsi:type="dcterms:W3CDTF">2026-02-09T12:29:04Z</dcterms:modified>
</cp:coreProperties>
</file>