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5" r:id="rId9"/>
    <p:sldId id="267" r:id="rId10"/>
    <p:sldId id="268" r:id="rId11"/>
  </p:sldIdLst>
  <p:sldSz cx="14630400" cy="8229600"/>
  <p:notesSz cx="8229600" cy="14630400"/>
  <p:embeddedFontLst>
    <p:embeddedFont>
      <p:font typeface="Roboto" panose="02000000000000000000" charset="-120"/>
      <p:regular r:id="rId13"/>
      <p:bold r:id="rId14"/>
    </p:embeddedFont>
    <p:embeddedFont>
      <p:font typeface="Host Grotesk Medium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D85"/>
    <a:srgbClr val="79828A"/>
    <a:srgbClr val="BABDBF"/>
    <a:srgbClr val="FAF9F5"/>
    <a:srgbClr val="E0E1DB"/>
    <a:srgbClr val="9BC0C6"/>
    <a:srgbClr val="9B6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07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gia11.rcoi@mon.zo.gov.ru" TargetMode="External"/><Relationship Id="rId7" Type="http://schemas.openxmlformats.org/officeDocument/2006/relationships/hyperlink" Target="mailto:rcoi@mon.zo.gov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vk.com/club2210025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fipi.ru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dr.ixora.ru/log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32967" y="1271099"/>
            <a:ext cx="8218967" cy="2133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Инструкции 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для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с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таршеклассников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и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их р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одителей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по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одготовке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endParaRPr lang="ru-RU" sz="3900" dirty="0">
              <a:solidFill>
                <a:srgbClr val="2E3C4E"/>
              </a:solidFill>
              <a:latin typeface="Roboto" panose="02000000000000000000" pitchFamily="2" charset="0"/>
              <a:ea typeface="Roboto" panose="02000000000000000000" pitchFamily="2" charset="0"/>
              <a:cs typeface="Host Grotesk Medium" pitchFamily="34" charset="-120"/>
            </a:endParaRPr>
          </a:p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 ЕГЭ</a:t>
            </a:r>
            <a:endParaRPr lang="en-US" sz="3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932968" y="3569575"/>
            <a:ext cx="8080744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Наша цель — сделать процесс подготовки максимально понятным, структурированным и менее стрессовым. Следуя этому плану, вы сможете оптимизировать </a:t>
            </a:r>
            <a:r>
              <a:rPr lang="en-US" sz="20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свою</a:t>
            </a: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подготовку</a:t>
            </a:r>
            <a:r>
              <a:rPr lang="ru-RU" sz="200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200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и </a:t>
            </a:r>
            <a:r>
              <a:rPr lang="en-US" sz="20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повысить шансы на успешное поступление.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A71619-4CF0-41FD-B41D-D29F4B6F2277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A8E8BE-3E69-4555-971F-83D7012E4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868" y="5834401"/>
            <a:ext cx="1914211" cy="1914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10407" y="708184"/>
            <a:ext cx="620958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Контактн</a:t>
            </a:r>
            <a:r>
              <a:rPr lang="ru-RU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ые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данные</a:t>
            </a:r>
            <a:endParaRPr lang="en-US" sz="3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725097"/>
            <a:ext cx="13042821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300"/>
              </a:lnSpc>
              <a:buSzPct val="100000"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Номер телефона: +79902717911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244523"/>
            <a:ext cx="374015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300"/>
              </a:lnSpc>
              <a:buSzPct val="100000"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Эл. почта: </a:t>
            </a:r>
            <a:r>
              <a:rPr lang="en-US" sz="1550" u="sng" dirty="0">
                <a:solidFill>
                  <a:srgbClr val="3A6B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gia11.rcoi@mon.zo.gov.ru</a:t>
            </a:r>
            <a:r>
              <a:rPr lang="ru-RU" sz="1550" u="sng" dirty="0">
                <a:solidFill>
                  <a:srgbClr val="3A6B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89" y="3021682"/>
            <a:ext cx="13042821" cy="9062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300"/>
              </a:lnSpc>
              <a:buSzPct val="100000"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Сообщество во ВКонтакте: </a:t>
            </a:r>
            <a:r>
              <a:rPr lang="en-US" sz="1550" u="sng" dirty="0">
                <a:solidFill>
                  <a:srgbClr val="3A6B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https://vk.com/club221002503</a:t>
            </a:r>
            <a:endParaRPr lang="ru-RU" sz="1550" u="sng" dirty="0">
              <a:solidFill>
                <a:srgbClr val="3A6B7E"/>
              </a:solidFill>
              <a:latin typeface="Roboto" panose="02000000000000000000" pitchFamily="2" charset="0"/>
              <a:ea typeface="Roboto" panose="02000000000000000000" pitchFamily="2" charset="0"/>
              <a:cs typeface="Roboto" pitchFamily="34" charset="-120"/>
            </a:endParaRPr>
          </a:p>
          <a:p>
            <a:pPr algn="l">
              <a:lnSpc>
                <a:spcPts val="2300"/>
              </a:lnSpc>
              <a:buSzPct val="100000"/>
            </a:pPr>
            <a:endParaRPr lang="ru-RU" sz="1550" u="sng" dirty="0">
              <a:solidFill>
                <a:srgbClr val="3A6B7E"/>
              </a:solidFill>
              <a:latin typeface="Roboto" panose="02000000000000000000" pitchFamily="2" charset="0"/>
              <a:ea typeface="Roboto" panose="02000000000000000000" pitchFamily="2" charset="0"/>
              <a:cs typeface="Roboto" pitchFamily="34" charset="-120"/>
            </a:endParaRPr>
          </a:p>
          <a:p>
            <a:pPr algn="l">
              <a:lnSpc>
                <a:spcPts val="2300"/>
              </a:lnSpc>
              <a:buSzPct val="100000"/>
            </a:pPr>
            <a:r>
              <a:rPr lang="en-US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QR-</a:t>
            </a:r>
            <a:r>
              <a:rPr lang="ru-RU" sz="15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Код на сообщество - </a:t>
            </a:r>
            <a:endParaRPr lang="en-US" sz="155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93790" y="7223760"/>
            <a:ext cx="13042821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1E9190-B680-4B0B-BF2D-97D093096781}"/>
              </a:ext>
            </a:extLst>
          </p:cNvPr>
          <p:cNvSpPr/>
          <p:nvPr/>
        </p:nvSpPr>
        <p:spPr>
          <a:xfrm>
            <a:off x="12892035" y="7691705"/>
            <a:ext cx="1607736" cy="519558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B3BFC3-15F1-4CE9-ADEB-251E31D2E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456" y="1445844"/>
            <a:ext cx="4403315" cy="64785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6EBF73-219C-4542-B961-0FB9C37C9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193" y="3518161"/>
            <a:ext cx="3195376" cy="3195376"/>
          </a:xfrm>
          <a:prstGeom prst="rect">
            <a:avLst/>
          </a:prstGeom>
        </p:spPr>
      </p:pic>
      <p:sp>
        <p:nvSpPr>
          <p:cNvPr id="13" name="Text 2">
            <a:extLst>
              <a:ext uri="{FF2B5EF4-FFF2-40B4-BE49-F238E27FC236}">
                <a16:creationId xmlns:a16="http://schemas.microsoft.com/office/drawing/2014/main" id="{0A3A033F-B529-4C96-9476-AE30C273CF0D}"/>
              </a:ext>
            </a:extLst>
          </p:cNvPr>
          <p:cNvSpPr/>
          <p:nvPr/>
        </p:nvSpPr>
        <p:spPr>
          <a:xfrm>
            <a:off x="1778527" y="2534485"/>
            <a:ext cx="374015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300"/>
              </a:lnSpc>
              <a:buSzPct val="100000"/>
            </a:pPr>
            <a:r>
              <a:rPr lang="en-US" sz="1550" u="sng" dirty="0">
                <a:solidFill>
                  <a:srgbClr val="3A6B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rcoi@mon.zo.gov.ru</a:t>
            </a:r>
            <a:r>
              <a:rPr lang="ru-RU" sz="1550" u="sng" dirty="0">
                <a:solidFill>
                  <a:srgbClr val="3A6B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592395-E4C1-4A48-B3E4-B03FC29ABE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7198" y="541020"/>
            <a:ext cx="8198882" cy="1048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Шаг 1: 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Выбор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рофессии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и </a:t>
            </a:r>
            <a:r>
              <a:rPr lang="ru-RU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пр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едметов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ЕГЭ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57198" y="1400943"/>
            <a:ext cx="7802404" cy="503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Первый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и самый важный шаг — это осознанный выбор будущей профессии. Именно от этого решения зависит, какие предметы ЕГЭ вам нужно будет сдавать.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134338" y="2369750"/>
            <a:ext cx="3817382" cy="2871549"/>
          </a:xfrm>
          <a:prstGeom prst="roundRect">
            <a:avLst>
              <a:gd name="adj" fmla="val 3821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78" y="2369750"/>
            <a:ext cx="91440" cy="28715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393418" y="2560250"/>
            <a:ext cx="3367802" cy="6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Определите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с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вои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и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нтересы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393418" y="3289746"/>
            <a:ext cx="3367802" cy="1509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Подумайте, что вам действительно нравится делать, какие школьные предметы вызывают наибольший интерес, и какие карьерные пути соответствуют вашим личным качествам и устремлениям.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10119360" y="2369750"/>
            <a:ext cx="3817382" cy="2871549"/>
          </a:xfrm>
          <a:prstGeom prst="roundRect">
            <a:avLst>
              <a:gd name="adj" fmla="val 3821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2369750"/>
            <a:ext cx="91440" cy="287154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378440" y="2560250"/>
            <a:ext cx="3367802" cy="6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Изучите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т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ребования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ВУЗов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0378440" y="3289746"/>
            <a:ext cx="3367802" cy="1761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После выбора направления, необходимо зайти на официальные сайты выбранных учебных заведений. Найдите информацию о 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специальностях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, 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необходимом наборе предметов ЕГЭ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для поступления, и проходных баллах прошлых лет.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6134338" y="5408940"/>
            <a:ext cx="3817382" cy="2116812"/>
          </a:xfrm>
          <a:prstGeom prst="roundRect">
            <a:avLst>
              <a:gd name="adj" fmla="val 5184"/>
            </a:avLst>
          </a:prstGeom>
          <a:solidFill>
            <a:srgbClr val="FAF9F5"/>
          </a:solidFill>
          <a:ln w="22860">
            <a:solidFill>
              <a:srgbClr val="BFD3D8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478" y="5408940"/>
            <a:ext cx="91440" cy="211681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393418" y="5599440"/>
            <a:ext cx="3367802" cy="6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Сравните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роходные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б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аллы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6393418" y="6328936"/>
            <a:ext cx="3367802" cy="1006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Обратите внимание на минимальные и средние проходные баллы. Эта информация поможет вам поставить реалистичные цели для подготовки.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751C61-5A4F-4F3D-925D-425642942899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D10CC10-1017-4489-AD87-7455888C4F2B}"/>
              </a:ext>
            </a:extLst>
          </p:cNvPr>
          <p:cNvSpPr/>
          <p:nvPr/>
        </p:nvSpPr>
        <p:spPr>
          <a:xfrm>
            <a:off x="4109776" y="5050799"/>
            <a:ext cx="281354" cy="435601"/>
          </a:xfrm>
          <a:prstGeom prst="rect">
            <a:avLst/>
          </a:prstGeom>
          <a:solidFill>
            <a:srgbClr val="9BC0C6"/>
          </a:solidFill>
          <a:ln>
            <a:solidFill>
              <a:srgbClr val="9BC0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4D15AED-7302-4042-AD6C-F1FD2EE50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1868" y="5834401"/>
            <a:ext cx="1914211" cy="1914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0078" y="426244"/>
            <a:ext cx="10632162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Шаг 2: 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Своевременная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одача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з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аявления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на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с</a:t>
            </a:r>
            <a:r>
              <a:rPr lang="en-US" sz="32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дачу</a:t>
            </a: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ЕГЭ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20078" y="1220629"/>
            <a:ext cx="13390245" cy="465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4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Организационный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момент, который </a:t>
            </a:r>
            <a:r>
              <a:rPr lang="en-US" sz="14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нельзя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4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упустить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— это подача заявления на участие в ЕГЭ. Крайний срок для этого —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1 февраля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текущего года. Заявления, поданные после этой даты, рассматриваются только при наличии уважительных причин.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20078" y="2611407"/>
            <a:ext cx="7348265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28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Как и где подать заявление?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20078" y="3386504"/>
            <a:ext cx="78828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Для выпускников текущего года: заявление подается в </a:t>
            </a:r>
            <a:r>
              <a:rPr lang="en-US" sz="14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своей школе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20078" y="3868268"/>
            <a:ext cx="7882890" cy="697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Для выпускников прошлых лет и студентов СПО: заявление подается в специальные пункты регистрации, как правило, в региональных органах управления образованием или онлайн через региональные порталы.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0078" y="4801073"/>
            <a:ext cx="7882890" cy="697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 заявлении должны быть указаны все обязательные предметы (русский язык, математика) и те </a:t>
            </a:r>
            <a:r>
              <a:rPr lang="en-US" sz="14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дополнительные предметы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, которые требуются для поступления в выбранные вузы.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730" y="2034302"/>
            <a:ext cx="5129213" cy="51292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4BB8E3-D93F-4314-90B5-424AC29300A9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AA46E3-3039-4BBB-B4FE-2FCCBFD77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4519"/>
            <a:ext cx="1087838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Шаг 3: 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Объективная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ценка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у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ровня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з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наний</a:t>
            </a:r>
            <a:endParaRPr lang="en-US" sz="3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31432"/>
            <a:ext cx="1304282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5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Чтобы</a:t>
            </a: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максимально эффективно спланировать свою подготовку, необходимо четко понимать свой текущий уровень знаний и определить слабые места.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551748" y="30812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Пробные ЕГЭ (КИМ)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510439"/>
            <a:ext cx="4238863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Пройдите демонстрационные варианты ЕГЭ прошлых лет или актуальные варианты на сайте </a:t>
            </a:r>
            <a:r>
              <a:rPr lang="en-US" sz="155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ФИПИ</a:t>
            </a: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(Федерального института педагогических измерений).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49987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305" y="4026753"/>
            <a:ext cx="279083" cy="34885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97628" y="293239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Анализ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шибок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9597628" y="3361611"/>
            <a:ext cx="4238982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Тщательно проанализируйте результаты пробного экзамена. </a:t>
            </a:r>
            <a:r>
              <a:rPr lang="en-US" sz="1550" dirty="0">
                <a:solidFill>
                  <a:srgbClr val="384653"/>
                </a:solidFill>
                <a:highlight>
                  <a:srgbClr val="E9CFC9"/>
                </a:highlight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Ошибки — это не провал, а ценный индикатор</a:t>
            </a: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того, какие темы требуют повторного изучения и дополнительной практики.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49987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655" y="4026753"/>
            <a:ext cx="279083" cy="34885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97628" y="5512594"/>
            <a:ext cx="265187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Составление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г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рафика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597628" y="5941814"/>
            <a:ext cx="4238982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На основе анализа разработайте детальный график подготовки, распределяя время между сложными и уже освоенными темами.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749987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655" y="5689104"/>
            <a:ext cx="279083" cy="348853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129671" y="5512594"/>
            <a:ext cx="29029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Повторение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м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атериала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93790" y="5941814"/>
            <a:ext cx="4238863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Сфокусируйтесь на повторении материала, который вызвал наибольшие трудности в ходе пробного тестирования. Регулярная практика — ключ к успеху.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2749987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305" y="5689104"/>
            <a:ext cx="279083" cy="34885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F04389-0D1B-4B30-9014-A41882783C1A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D59804-BBC1-40B9-AED9-67C87B53E2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178" y="452557"/>
            <a:ext cx="7343894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Ключевые даты и этапы подготовки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58178" y="1295995"/>
            <a:ext cx="13314045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Чтобы не пропустить важные моменты, используйте эту минималистичную временную шкалу, которая поможет вам отслеживать ключевые дедлайны.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81526" y="1727954"/>
            <a:ext cx="22860" cy="6051471"/>
          </a:xfrm>
          <a:prstGeom prst="roundRect">
            <a:avLst>
              <a:gd name="adj" fmla="val 302364"/>
            </a:avLst>
          </a:prstGeom>
          <a:solidFill>
            <a:srgbClr val="BFD3D8"/>
          </a:solidFill>
          <a:ln/>
        </p:spPr>
      </p:sp>
      <p:sp>
        <p:nvSpPr>
          <p:cNvPr id="5" name="Shape 3"/>
          <p:cNvSpPr/>
          <p:nvPr/>
        </p:nvSpPr>
        <p:spPr>
          <a:xfrm>
            <a:off x="758666" y="2190036"/>
            <a:ext cx="493633" cy="22860"/>
          </a:xfrm>
          <a:prstGeom prst="roundRect">
            <a:avLst>
              <a:gd name="adj" fmla="val 302364"/>
            </a:avLst>
          </a:prstGeom>
          <a:solidFill>
            <a:srgbClr val="BFD3D8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2" y="2139791"/>
            <a:ext cx="123349" cy="123349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275278" y="1727954"/>
            <a:ext cx="12696944" cy="947023"/>
          </a:xfrm>
          <a:prstGeom prst="roundRect">
            <a:avLst>
              <a:gd name="adj" fmla="val 729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447443" y="1900118"/>
            <a:ext cx="2661166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Осень (Сентябрь-Ноябрь)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447443" y="2255996"/>
            <a:ext cx="12352615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Окончательный выбор профессии, изучение требований ВУЗов и проходных баллов.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58666" y="3466148"/>
            <a:ext cx="493633" cy="22860"/>
          </a:xfrm>
          <a:prstGeom prst="roundRect">
            <a:avLst>
              <a:gd name="adj" fmla="val 302364"/>
            </a:avLst>
          </a:prstGeom>
          <a:solidFill>
            <a:srgbClr val="BFD3D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2" y="3415903"/>
            <a:ext cx="123349" cy="123349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1275278" y="3004066"/>
            <a:ext cx="12696944" cy="947023"/>
          </a:xfrm>
          <a:prstGeom prst="roundRect">
            <a:avLst>
              <a:gd name="adj" fmla="val 729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447443" y="3176230"/>
            <a:ext cx="20570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До 1 Февраля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447443" y="3532108"/>
            <a:ext cx="12352615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Подача заявления на сдачу обязательных и дополнительных предметов ЕГЭ в своей школе.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758666" y="4742259"/>
            <a:ext cx="493633" cy="22860"/>
          </a:xfrm>
          <a:prstGeom prst="roundRect">
            <a:avLst>
              <a:gd name="adj" fmla="val 302364"/>
            </a:avLst>
          </a:prstGeom>
          <a:solidFill>
            <a:srgbClr val="BFD3D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2" y="4692015"/>
            <a:ext cx="123349" cy="123349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1275278" y="4280178"/>
            <a:ext cx="12696944" cy="947023"/>
          </a:xfrm>
          <a:prstGeom prst="roundRect">
            <a:avLst>
              <a:gd name="adj" fmla="val 729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1447443" y="4452342"/>
            <a:ext cx="20570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Февраль – Май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1447443" y="4808220"/>
            <a:ext cx="12352615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Интенсивная подготовка, регулярное прохождение пробных тестов и устранение пробелов в знаниях.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758666" y="6018371"/>
            <a:ext cx="493633" cy="22860"/>
          </a:xfrm>
          <a:prstGeom prst="roundRect">
            <a:avLst>
              <a:gd name="adj" fmla="val 302364"/>
            </a:avLst>
          </a:prstGeom>
          <a:solidFill>
            <a:srgbClr val="BFD3D8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2" y="5968127"/>
            <a:ext cx="123349" cy="123349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1275278" y="5556290"/>
            <a:ext cx="12696944" cy="947023"/>
          </a:xfrm>
          <a:prstGeom prst="roundRect">
            <a:avLst>
              <a:gd name="adj" fmla="val 729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1447443" y="5728454"/>
            <a:ext cx="20570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Май – Июнь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 18"/>
          <p:cNvSpPr/>
          <p:nvPr/>
        </p:nvSpPr>
        <p:spPr>
          <a:xfrm>
            <a:off x="1447443" y="6084332"/>
            <a:ext cx="12352615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Основной период сдачи ЕГЭ. Явка в ППЭ строго по расписанию.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758666" y="7294483"/>
            <a:ext cx="493633" cy="22860"/>
          </a:xfrm>
          <a:prstGeom prst="roundRect">
            <a:avLst>
              <a:gd name="adj" fmla="val 302364"/>
            </a:avLst>
          </a:prstGeom>
          <a:solidFill>
            <a:srgbClr val="BFD3D8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2" y="7244239"/>
            <a:ext cx="123349" cy="123349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1275278" y="6832402"/>
            <a:ext cx="12696944" cy="929447"/>
          </a:xfrm>
          <a:prstGeom prst="roundRect">
            <a:avLst>
              <a:gd name="adj" fmla="val 729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28" name="Text 21"/>
          <p:cNvSpPr/>
          <p:nvPr/>
        </p:nvSpPr>
        <p:spPr>
          <a:xfrm>
            <a:off x="1447443" y="7004566"/>
            <a:ext cx="20570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Июнь – Июль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 22"/>
          <p:cNvSpPr/>
          <p:nvPr/>
        </p:nvSpPr>
        <p:spPr>
          <a:xfrm>
            <a:off x="1447443" y="7360444"/>
            <a:ext cx="12352615" cy="246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Ознакомление с результатами. При необходимости — подача апелляции в течение двух рабочих дней.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2B05C45-5EB4-4C3F-BADB-27D757CE058F}"/>
              </a:ext>
            </a:extLst>
          </p:cNvPr>
          <p:cNvSpPr/>
          <p:nvPr/>
        </p:nvSpPr>
        <p:spPr>
          <a:xfrm>
            <a:off x="12892035" y="7779425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29FC12-41F2-4EB4-B866-3537761E7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2498"/>
            <a:ext cx="1205865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Шаг 4: Явка в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ункт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роведения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э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кзамена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(ППЭ)</a:t>
            </a:r>
            <a:endParaRPr lang="en-US" sz="3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49410"/>
            <a:ext cx="1304282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5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День</a:t>
            </a: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экзамена требует максимальной собранности и следования строгому графику. Соблюдение правил посещения ППЭ является обязательным условием для допуска к экзамену.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767965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77" y="2879527"/>
            <a:ext cx="297656" cy="3720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913280" y="356123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Время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рибытия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2148" y="3990856"/>
            <a:ext cx="602551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Явиться в ППЭ необходимо не менее чем </a:t>
            </a:r>
            <a:r>
              <a:rPr lang="en-US" sz="155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за 1 час до начала</a:t>
            </a: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. </a:t>
            </a:r>
          </a:p>
          <a:p>
            <a:pPr marL="0" indent="0" algn="l">
              <a:lnSpc>
                <a:spcPts val="2300"/>
              </a:lnSpc>
              <a:buNone/>
            </a:pP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14381" y="2758731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667" y="2879527"/>
            <a:ext cx="297656" cy="3720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974099" y="352198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Документы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612737" y="3990856"/>
            <a:ext cx="602551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При себе нужно иметь </a:t>
            </a:r>
            <a:r>
              <a:rPr lang="en-US" sz="155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паспорт</a:t>
            </a: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(документ, удостоверяющий личность). Без этого документа допуск будет невозможен.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414378" y="4940275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6665" y="5061944"/>
            <a:ext cx="297656" cy="37207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264313" y="5652630"/>
            <a:ext cx="30200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Разрешенные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редметы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612737" y="6181404"/>
            <a:ext cx="6025515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Возьмите ручку, разрешенные справочные материалы (если предусмотрено предметом) и, при необходимости, воду и легкий перекус (за пределами аудитории).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793790" y="4932983"/>
            <a:ext cx="6422231" cy="595313"/>
          </a:xfrm>
          <a:prstGeom prst="roundRect">
            <a:avLst>
              <a:gd name="adj" fmla="val 48008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077" y="5054798"/>
            <a:ext cx="297656" cy="37207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550437" y="5650111"/>
            <a:ext cx="290893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Прохождение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ru-RU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онтроля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992148" y="6181404"/>
            <a:ext cx="602551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Пройдите процедуру проверки и инструктаж, который проведут организаторы. Будьте внимательны к их указаниям.</a:t>
            </a:r>
            <a:endParaRPr lang="en-US" sz="15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B5216D4-A91C-4F70-A92A-430F89DC76C6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7E30F5-5F64-42B2-A7B3-AB6EE6B41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2475"/>
            <a:ext cx="761523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Шаг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5: 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Поведение</a:t>
            </a:r>
            <a:r>
              <a:rPr lang="en-US" sz="3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в </a:t>
            </a:r>
            <a:r>
              <a:rPr lang="en-US" sz="390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аудитории</a:t>
            </a:r>
            <a:endParaRPr lang="en-US" sz="3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769388"/>
            <a:ext cx="1304282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</a:t>
            </a:r>
            <a:r>
              <a:rPr lang="en-US" sz="155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</a:t>
            </a: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время проведения экзамена в аудитории действуют строгие правила, нарушение которых может привести к удалению с экзамена и аннулированию результатов.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1091446" y="2885599"/>
            <a:ext cx="769977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Ключевой принцип: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соблюдение тишины и порядка</a:t>
            </a:r>
            <a:endParaRPr lang="en-US" sz="23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1446" y="3555325"/>
            <a:ext cx="12745164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 обязаны выполнять все указания организаторов и помнить о строжайших запретах, направленных на обеспечение объективности и честности проведения ЕГЭ.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2587943"/>
            <a:ext cx="22860" cy="1785938"/>
          </a:xfrm>
          <a:prstGeom prst="rect">
            <a:avLst/>
          </a:prstGeom>
          <a:solidFill>
            <a:srgbClr val="95CCDA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459712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4" y="4634329"/>
            <a:ext cx="297656" cy="3720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38632" y="4665345"/>
            <a:ext cx="258377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Запрещено</a:t>
            </a: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общение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438632" y="5094565"/>
            <a:ext cx="575250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Запрещается разговаривать с другими участниками, обмениваться любыми материалами или предметами.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7439144" y="459712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58" y="4634329"/>
            <a:ext cx="297656" cy="37207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083987" y="4665345"/>
            <a:ext cx="327338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Запрещено</a:t>
            </a: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 </a:t>
            </a:r>
            <a:r>
              <a:rPr lang="en-US" sz="195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передвижение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083987" y="5094565"/>
            <a:ext cx="5752624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Запрещается вставать с мест, переходить на другие места без разрешения организаторов.</a:t>
            </a:r>
            <a:endParaRPr lang="en-US" sz="1550" dirty="0"/>
          </a:p>
        </p:txBody>
      </p:sp>
      <p:sp>
        <p:nvSpPr>
          <p:cNvPr id="15" name="Shape 11"/>
          <p:cNvSpPr/>
          <p:nvPr/>
        </p:nvSpPr>
        <p:spPr>
          <a:xfrm>
            <a:off x="793790" y="608671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4" y="6123920"/>
            <a:ext cx="297656" cy="37207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38632" y="6154936"/>
            <a:ext cx="40351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Запрещено</a:t>
            </a: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скрывать материалы</a:t>
            </a:r>
            <a:endParaRPr lang="en-US" sz="1950" dirty="0"/>
          </a:p>
        </p:txBody>
      </p:sp>
      <p:sp>
        <p:nvSpPr>
          <p:cNvPr id="18" name="Text 13"/>
          <p:cNvSpPr/>
          <p:nvPr/>
        </p:nvSpPr>
        <p:spPr>
          <a:xfrm>
            <a:off x="1438632" y="6584156"/>
            <a:ext cx="5752505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 сдаче работы запрещается скрывать экзаменационные материалы, черновики или их части.</a:t>
            </a:r>
            <a:endParaRPr lang="en-US" sz="1550" dirty="0"/>
          </a:p>
        </p:txBody>
      </p:sp>
      <p:sp>
        <p:nvSpPr>
          <p:cNvPr id="19" name="Shape 14"/>
          <p:cNvSpPr/>
          <p:nvPr/>
        </p:nvSpPr>
        <p:spPr>
          <a:xfrm>
            <a:off x="7439144" y="608671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58" y="6123920"/>
            <a:ext cx="297656" cy="37207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083987" y="6154936"/>
            <a:ext cx="258901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Исключение техники</a:t>
            </a:r>
            <a:endParaRPr lang="en-US" sz="19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8083987" y="6584156"/>
            <a:ext cx="5752624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Категорически запрещено иметь при себе средства связи, электронно-вычислительную технику (кроме разрешенной), фото-, аудио- и видеоаппаратуру.</a:t>
            </a:r>
            <a:endParaRPr lang="en-US" sz="155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18AC4D-70D8-4784-8377-24A791055D82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A124AEF-08B5-46B5-BD28-822A05DB3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2570" y="386715"/>
            <a:ext cx="8819793" cy="439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Получение результатов и возможность апелляции</a:t>
            </a:r>
            <a:endParaRPr lang="en-US" sz="27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62570" y="902280"/>
            <a:ext cx="13505259" cy="48658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ru-RU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4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После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завершения экзамена наступает период ожидания итоговых баллов. </a:t>
            </a:r>
          </a:p>
          <a:p>
            <a:pPr marL="0" indent="0" algn="l">
              <a:lnSpc>
                <a:spcPts val="1650"/>
              </a:lnSpc>
              <a:buNone/>
            </a:pPr>
            <a:r>
              <a:rPr lang="en-US" sz="14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Знание</a:t>
            </a:r>
            <a:r>
              <a:rPr lang="en-US" sz="14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процедуры получения результатов и механизма апелляции — это ваша возможность защитить свои интересы.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62688" y="2286548"/>
            <a:ext cx="2230872" cy="351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Где узнать результаты?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62566" y="2900588"/>
            <a:ext cx="6581061" cy="1054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Основной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способ ознакомления с официальными результатами ЕГЭ — это 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своя школа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или региональные информационные порталы, например на сайте 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"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Результаты </a:t>
            </a:r>
            <a:r>
              <a:rPr lang="en-US" sz="1300" b="1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Государственной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 </a:t>
            </a:r>
            <a:r>
              <a:rPr lang="en-US" sz="1300" b="1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итоговой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 </a:t>
            </a:r>
            <a:r>
              <a:rPr lang="en-US" sz="1300" b="1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аттестации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/>
              </a:rPr>
              <a:t> и Тренировочного тестирования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". Результаты становятся доступными в установленные Рособрнадзором сроки.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62688" y="4306486"/>
            <a:ext cx="6581061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Процедура апелляции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62565" y="4796501"/>
            <a:ext cx="6581061" cy="421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Если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вы не согласны с выставленными баллами, у вас есть право подать апелляцию. Это официальная процедура пересмотра вашей работы: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62564" y="5388950"/>
            <a:ext cx="6581061" cy="421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Срок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подачи: </a:t>
            </a:r>
            <a:r>
              <a:rPr lang="en-US" sz="13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 течение двух рабочих дней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после официального объявления результатов по соответствующему предмету.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62688" y="6067568"/>
            <a:ext cx="6581061" cy="421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Основания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: могут быть технические ошибки в подсчете баллов или несогласие с оценкой развернутых ответов.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62563" y="6768442"/>
            <a:ext cx="6581061" cy="42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Место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подачи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: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обычно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апелляция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подается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в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образовательную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организацию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,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где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проходила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регистрация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на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ЕГЭ.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562" y="1598079"/>
            <a:ext cx="5729242" cy="572924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BD272F-92D4-4CA8-8AE3-BC3F47B65D99}"/>
              </a:ext>
            </a:extLst>
          </p:cNvPr>
          <p:cNvSpPr/>
          <p:nvPr/>
        </p:nvSpPr>
        <p:spPr>
          <a:xfrm>
            <a:off x="12892035" y="7717134"/>
            <a:ext cx="1607736" cy="41198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8FF0B8-5286-4F57-BE65-59701605E963}"/>
              </a:ext>
            </a:extLst>
          </p:cNvPr>
          <p:cNvSpPr/>
          <p:nvPr/>
        </p:nvSpPr>
        <p:spPr>
          <a:xfrm>
            <a:off x="10550769" y="5137547"/>
            <a:ext cx="401934" cy="248369"/>
          </a:xfrm>
          <a:prstGeom prst="rect">
            <a:avLst/>
          </a:prstGeom>
          <a:solidFill>
            <a:srgbClr val="E0E1DB"/>
          </a:solidFill>
          <a:ln>
            <a:solidFill>
              <a:srgbClr val="E0E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CB19BB-5D00-4423-8525-F702FCD1B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01433" y="628650"/>
            <a:ext cx="5027414" cy="462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90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Host Grotesk Medium" pitchFamily="34" charset="-120"/>
              </a:rPr>
              <a:t>Часто задаваемые вопросы</a:t>
            </a:r>
            <a:endParaRPr lang="en-US" sz="2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91741" y="1386840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Как будет оцениваться промежуточная аттестация для 11 кл?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91741" y="1775222"/>
            <a:ext cx="13446919" cy="887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 202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5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/2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6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учебном году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участники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ЕГЭ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проходят ГИА-11 в форме промежуточной аттестации, результаты которой признаются результатами ГИА-11 и являются основанием для выдачи указанным участникам ГИА-11 аттестатов о среднем общем образовании путем выставления по всем учебным предметам учебного плана образовательной программы среднего общего образования итоговых отметок по результатам промежуточной аттестации и определяемых как среднее арифметическое полугодовых (четвертных, триместровых) и годовых отметок обучающегося за каждый год обучения по указанной программе (при наличии).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91741" y="2829401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Выпускники 11 кл должны будут писать сочинение, как допуск к аттестации?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91741" y="3217783"/>
            <a:ext cx="13446919" cy="443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 202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5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/2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6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учебном году требование о необходимости прохождения итогового сочинения (изложения) и наличия результата «зачет» за итоговое сочинение (изложение), применяется к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участникам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ЕГЭ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проходящим ГИА-11 по своему выбору в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форме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Е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диного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Г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осударственного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Э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кзамена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91741" y="3828098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Что такое ППЭ?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1741" y="4173022"/>
            <a:ext cx="14531028" cy="519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Для сдачи экзамена создается специальный пункт на базе школы. Пункт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приема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экзамена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c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целой системой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нормативно-правовы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х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актов 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и 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методически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х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рекомендаци</a:t>
            </a: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й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1741" y="4604861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КИМ – это просто тесты?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1741" y="4993243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КИМ состоят из двух частей, которые различаются по уровням сложности: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1741" y="5381625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Первая часть проверяется компьютерами. Учащиеся должны выбрать правильные варианты теста или записать короткие ответы единым выражением без пробелов и запятых.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1741" y="5770007"/>
            <a:ext cx="13446919" cy="443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Вторая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часть требует развёрнутых ответов на вопросы повышенного уровня сложности. Это задачи по математике, химии, физике, сочинение по русскому языку и литературе, подробные ответы по истории, эссе по обществознанию.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91741" y="6380321"/>
            <a:ext cx="13446919" cy="443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ru-RU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    </a:t>
            </a:r>
            <a:r>
              <a:rPr lang="en-US" sz="1300" dirty="0" err="1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КИМы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разрабатывают члены ФИПИ — Федерального института педагогических измерений. Структуру, объём заданий, демонстрационные варианты КИМов, а также открытый банк заданий прошлых лет размещают </a:t>
            </a:r>
            <a:r>
              <a:rPr lang="en-US" sz="1300" u="sng" dirty="0">
                <a:solidFill>
                  <a:srgbClr val="3A6B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 сайте ФИПИ</a:t>
            </a: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91741" y="6990636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Есть ли возможность пересдать экзамен, если результат не удовлетворил?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91741" y="7379017"/>
            <a:ext cx="13446919" cy="221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00" dirty="0">
                <a:solidFill>
                  <a:srgbClr val="38465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Да, существуют резервные дни. Они, как раз и рассчитаны на случаи пересдачи. Причины могут быть разные.</a:t>
            </a:r>
            <a:endParaRPr lang="en-US" sz="13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52C71F9-FAA4-45A9-8988-03FC0A694AAC}"/>
              </a:ext>
            </a:extLst>
          </p:cNvPr>
          <p:cNvSpPr/>
          <p:nvPr/>
        </p:nvSpPr>
        <p:spPr>
          <a:xfrm>
            <a:off x="12892035" y="7691705"/>
            <a:ext cx="1607736" cy="519558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559D51-6836-4A56-8471-E10A18FDE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844" y="7856"/>
            <a:ext cx="1394556" cy="1394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1296</Words>
  <Application>Microsoft Office PowerPoint</Application>
  <PresentationFormat>Произвольный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Host Grotesk Medium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lastModifiedBy>Степанова Галина Васильевна</cp:lastModifiedBy>
  <cp:revision>50</cp:revision>
  <dcterms:created xsi:type="dcterms:W3CDTF">2025-10-16T06:39:10Z</dcterms:created>
  <dcterms:modified xsi:type="dcterms:W3CDTF">2026-02-09T12:28:43Z</dcterms:modified>
</cp:coreProperties>
</file>